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36712"/>
            <a:ext cx="11485848" cy="1252158"/>
          </a:xfrm>
          <a:prstGeom prst="rect">
            <a:avLst/>
          </a:prstGeom>
        </p:spPr>
      </p:pic>
      <p:pic>
        <p:nvPicPr>
          <p:cNvPr id="9" name="新趋势题型-4字.eps" descr="id:21475089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42878" y="2365982"/>
            <a:ext cx="5367784" cy="64602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216338" y="2217638"/>
            <a:ext cx="20377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语法填空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3068960"/>
            <a:ext cx="3024336" cy="790377"/>
          </a:xfrm>
          <a:prstGeom prst="rect">
            <a:avLst/>
          </a:prstGeom>
        </p:spPr>
      </p:pic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3068960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文讲述了一个睿智的父亲用一捆筷子教会七个儿子要团结的故事。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6311230" y="4699059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乐山中考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4492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684244"/>
          </a:xfrm>
        </p:spPr>
        <p:txBody>
          <a:bodyPr/>
          <a:lstStyle/>
          <a:p>
            <a:pPr indent="914400" algn="dist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time, there was a wise old man who had seven sons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his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sons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 fighting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bad people happy because they wanted to cheat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欺骗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brothers out of their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82719" y="1425336"/>
            <a:ext cx="8106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were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5539344" y="1948984"/>
            <a:ext cx="15141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father’s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24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41770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考查动词的时态。句意：但是他的儿子们总是争吵。根据上一句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 wise old man who had seven sons.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可知，这是一般过去时，主语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sons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为复数名词，因此应用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0770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考查名词所有格。句意：这让一些坏人很高兴，因为他们想骗取兄弟们的父亲的钱。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为名词，此处应用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的名词所有格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father’s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来修饰名词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father’s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92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15827"/>
          </a:xfrm>
        </p:spPr>
        <p:txBody>
          <a:bodyPr/>
          <a:lstStyle/>
          <a:p>
            <a:pPr indent="89535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,  the  father  decided  to  help   his   sons   stop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he brought them together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tied seven chopsticks together, and said,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will give all of my money to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who can break this bundle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捆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87318" y="779842"/>
            <a:ext cx="119776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 fighting</a:t>
            </a:r>
            <a:endParaRPr lang="zh-CN" altLang="en-US" sz="2200"/>
          </a:p>
        </p:txBody>
      </p:sp>
      <p:sp>
        <p:nvSpPr>
          <p:cNvPr id="7" name="矩形 6"/>
          <p:cNvSpPr/>
          <p:nvPr/>
        </p:nvSpPr>
        <p:spPr>
          <a:xfrm>
            <a:off x="924440" y="1841614"/>
            <a:ext cx="5613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the</a:t>
            </a:r>
            <a:endParaRPr lang="zh-CN" altLang="en-US" sz="22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267445"/>
            <a:ext cx="11485848" cy="256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考查非谓语动词。句意：有一天，父亲决定帮助他的儿子们停止争吵，于是他把他们召集在一起。根据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可知，此处应用动词短语</a:t>
            </a:r>
            <a:r>
              <a:rPr lang="en-US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 doing sth</a:t>
            </a:r>
            <a:r>
              <a:rPr lang="zh-CN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停止做某事</a:t>
            </a:r>
            <a:r>
              <a:rPr lang="en-US" altLang="zh-CN" sz="22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的动名词为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fighting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停止做某事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不做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2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stop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停下来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</a:t>
            </a:r>
            <a:r>
              <a:rPr lang="en-US" altLang="zh-CN" sz="22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其中不定式作目的状语。</a:t>
            </a:r>
            <a:endParaRPr lang="zh-CN" altLang="zh-CN" sz="22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箭头右.eps" descr="id:2147490911;FounderCES"/>
          <p:cNvPicPr/>
          <p:nvPr/>
        </p:nvPicPr>
        <p:blipFill>
          <a:blip r:embed="rId2"/>
          <a:stretch>
            <a:fillRect/>
          </a:stretch>
        </p:blipFill>
        <p:spPr>
          <a:xfrm rot="7993837" flipV="1">
            <a:off x="8681806" y="3407316"/>
            <a:ext cx="394047" cy="352439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787725"/>
            <a:ext cx="11485848" cy="1551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考查冠词。句意：我会把我所有的钱都给那个能折断这捆筷子的人。根据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who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引导限制性定语从句，修饰代词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，因此其前应用定冠词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来表特指。故填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88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seven sons each tried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break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chopsticks, but it was too hard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agreed that it was impossible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Yet, my sons,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the father,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actually easy to do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27152" y="871013"/>
            <a:ext cx="18260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 break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 sz="20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695560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考查非谓语动词。句意：七个儿子都努力去折断筷子，但是太难了。根据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</a:t>
            </a:r>
            <a:r>
              <a:rPr lang="en-US" altLang="zh-CN" sz="28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可知，此处应用动词短语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to do sth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努力做某事</a:t>
            </a:r>
            <a:r>
              <a:rPr lang="en-US" altLang="zh-CN" sz="28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break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8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尽力做某事</a:t>
            </a:r>
            <a:r>
              <a:rPr lang="en-US" altLang="zh-CN" sz="28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尝试做某事</a:t>
            </a:r>
            <a:r>
              <a:rPr lang="en-US" altLang="zh-CN" sz="28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箭头右.eps" descr="id:2147490918;FounderCES"/>
          <p:cNvPicPr/>
          <p:nvPr/>
        </p:nvPicPr>
        <p:blipFill>
          <a:blip r:embed="rId2"/>
          <a:stretch>
            <a:fillRect/>
          </a:stretch>
        </p:blipFill>
        <p:spPr>
          <a:xfrm rot="6791894" flipV="1">
            <a:off x="7900888" y="4169795"/>
            <a:ext cx="479603" cy="35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860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untied the chopsticks and broke them one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easily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his sons,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easy to do that way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Anyone can do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271670" y="845338"/>
            <a:ext cx="671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by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07707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考查固定短语。句意：他解开筷子，轻而易举地把它们一根一根地折断。根据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... one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by one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一个接一个地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896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2847" y="820189"/>
            <a:ext cx="11485848" cy="1582677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father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it is with these chopsticks, so it is with you, my sons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stick together and help each other, you will do well, and nobody can harm you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if you fight, you will be like these chopsticks, broken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84225" y="807087"/>
            <a:ext cx="89479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 went</a:t>
            </a:r>
            <a:endParaRPr lang="zh-CN" altLang="en-US" sz="1800"/>
          </a:p>
        </p:txBody>
      </p:sp>
      <p:sp>
        <p:nvSpPr>
          <p:cNvPr id="4" name="矩形 3"/>
          <p:cNvSpPr/>
          <p:nvPr/>
        </p:nvSpPr>
        <p:spPr>
          <a:xfrm>
            <a:off x="7598105" y="1826936"/>
            <a:ext cx="68159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and</a:t>
            </a:r>
            <a:endParaRPr lang="zh-CN" altLang="en-US" sz="18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67734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考查动词的时态。句意：父亲继续说道：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我的儿子们，正如这些筷子一样，你们也是如此。如果你们团结一致，互相帮助，你们会做得很好，没有人可以伤害你们。但如果你们打架，你们会像这双筷子一样，又碎又弱。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结合语境，句子应用一般过去时，动词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的过去式为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446539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考查连词。句意：父亲继续说道：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我的儿子们，正如这些筷子一样，你们也是如此。如果你们团结一致，互相帮助，你们会做得很好，没有人可以伤害你们。但如果你们打架，你们会像这双筷子一样，又碎又弱。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broken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weak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可知此处应用表示并列关系的连词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来连接两个形容词。故填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7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seven sons listened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promised to stick together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kept their promise and faced life’s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together, just as their wise father had taught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56284" y="799004"/>
            <a:ext cx="13396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carefully</a:t>
            </a:r>
            <a:endParaRPr lang="zh-CN" altLang="en-US" sz="18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0203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考查副词。句意：七个儿子认真地听着，并保证会团结一致。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listened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为动词，此处应用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来修饰动词。故填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carefully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59331" y="1415634"/>
            <a:ext cx="15680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difficulties</a:t>
            </a:r>
            <a:endParaRPr lang="zh-CN" altLang="en-US" sz="18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522858"/>
            <a:ext cx="11485848" cy="3083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考查名词。句意：他们信守诺言，共同面对生活中的困难，正如他们睿智的父亲教导他们的那样。根据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faced life’s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可知，此处应用名词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 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的复数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algn="dist" eaLnBrk="1" hangingPunct="0">
              <a:lnSpc>
                <a:spcPct val="135000"/>
              </a:lnSpc>
              <a:spcAft>
                <a:spcPts val="0"/>
              </a:spcAft>
            </a:pP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</a:t>
            </a:r>
            <a:r>
              <a:rPr lang="en-US" altLang="zh-CN" sz="24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难事</a:t>
            </a:r>
            <a:r>
              <a:rPr lang="en-US" altLang="zh-CN" sz="24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时是不可数名词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difficulty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做某事有困难</a:t>
            </a:r>
            <a:r>
              <a:rPr lang="en-US" altLang="zh-CN" sz="24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指具体的</a:t>
            </a:r>
            <a:r>
              <a:rPr lang="en-US" altLang="zh-CN" sz="24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某一难事</a:t>
            </a:r>
            <a:r>
              <a:rPr lang="en-US" altLang="zh-CN" sz="2400" b="1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是可数名词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复数是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zh-CN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400" smtClean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difficulties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来表示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面对生活中的困难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箭头左.eps" descr="id:2147490925;FounderCES"/>
          <p:cNvPicPr/>
          <p:nvPr/>
        </p:nvPicPr>
        <p:blipFill>
          <a:blip r:embed="rId2"/>
          <a:stretch>
            <a:fillRect/>
          </a:stretch>
        </p:blipFill>
        <p:spPr>
          <a:xfrm rot="18534326">
            <a:off x="9833375" y="4739491"/>
            <a:ext cx="442907" cy="26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671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879</Words>
  <Application>Microsoft Office PowerPoint</Application>
  <PresentationFormat>自定义</PresentationFormat>
  <Paragraphs>39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